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8" r:id="rId2"/>
    <p:sldId id="259" r:id="rId3"/>
    <p:sldId id="260"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p:restoredTop sz="82413" autoAdjust="0"/>
  </p:normalViewPr>
  <p:slideViewPr>
    <p:cSldViewPr snapToGrid="0" snapToObjects="1">
      <p:cViewPr varScale="1">
        <p:scale>
          <a:sx n="58" d="100"/>
          <a:sy n="58" d="100"/>
        </p:scale>
        <p:origin x="96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0B757F-ECE3-41D2-9FEB-367228E5B215}" type="datetimeFigureOut">
              <a:rPr lang="en-US" smtClean="0"/>
              <a:t>4/14/2018</a:t>
            </a:fld>
            <a:endParaRPr lang="en-US"/>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5BB54D-B8DE-44EF-91DC-A2F8B7FA90D9}" type="slidenum">
              <a:rPr lang="en-US" smtClean="0"/>
              <a:t>‹nr.›</a:t>
            </a:fld>
            <a:endParaRPr lang="en-US"/>
          </a:p>
        </p:txBody>
      </p:sp>
    </p:spTree>
    <p:extLst>
      <p:ext uri="{BB962C8B-B14F-4D97-AF65-F5344CB8AC3E}">
        <p14:creationId xmlns:p14="http://schemas.microsoft.com/office/powerpoint/2010/main" val="2479374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US" dirty="0"/>
          </a:p>
        </p:txBody>
      </p:sp>
      <p:sp>
        <p:nvSpPr>
          <p:cNvPr id="4" name="Pladsholder til slidenummer 3"/>
          <p:cNvSpPr>
            <a:spLocks noGrp="1"/>
          </p:cNvSpPr>
          <p:nvPr>
            <p:ph type="sldNum" sz="quarter" idx="10"/>
          </p:nvPr>
        </p:nvSpPr>
        <p:spPr/>
        <p:txBody>
          <a:bodyPr/>
          <a:lstStyle/>
          <a:p>
            <a:fld id="{6C5BB54D-B8DE-44EF-91DC-A2F8B7FA90D9}" type="slidenum">
              <a:rPr lang="en-US" smtClean="0"/>
              <a:t>2</a:t>
            </a:fld>
            <a:endParaRPr lang="en-US"/>
          </a:p>
        </p:txBody>
      </p:sp>
    </p:spTree>
    <p:extLst>
      <p:ext uri="{BB962C8B-B14F-4D97-AF65-F5344CB8AC3E}">
        <p14:creationId xmlns:p14="http://schemas.microsoft.com/office/powerpoint/2010/main" val="3319701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a-DK"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Click to edit Master subtitle style</a:t>
            </a:r>
            <a:endParaRPr lang="en-US"/>
          </a:p>
        </p:txBody>
      </p:sp>
      <p:sp>
        <p:nvSpPr>
          <p:cNvPr id="4" name="Date Placeholder 3"/>
          <p:cNvSpPr>
            <a:spLocks noGrp="1"/>
          </p:cNvSpPr>
          <p:nvPr>
            <p:ph type="dt" sz="half" idx="10"/>
          </p:nvPr>
        </p:nvSpPr>
        <p:spPr/>
        <p:txBody>
          <a:bodyPr/>
          <a:lstStyle/>
          <a:p>
            <a:fld id="{885A0ACB-A7B5-D248-B32C-286F9E1A7A6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468880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885A0ACB-A7B5-D248-B32C-286F9E1A7A6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29475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a-DK"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885A0ACB-A7B5-D248-B32C-286F9E1A7A6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424278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885A0ACB-A7B5-D248-B32C-286F9E1A7A6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67060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a-DK"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Click to edit Master text styles</a:t>
            </a:r>
          </a:p>
        </p:txBody>
      </p:sp>
      <p:sp>
        <p:nvSpPr>
          <p:cNvPr id="4" name="Date Placeholder 3"/>
          <p:cNvSpPr>
            <a:spLocks noGrp="1"/>
          </p:cNvSpPr>
          <p:nvPr>
            <p:ph type="dt" sz="half" idx="10"/>
          </p:nvPr>
        </p:nvSpPr>
        <p:spPr/>
        <p:txBody>
          <a:bodyPr/>
          <a:lstStyle/>
          <a:p>
            <a:fld id="{885A0ACB-A7B5-D248-B32C-286F9E1A7A6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339483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Date Placeholder 4"/>
          <p:cNvSpPr>
            <a:spLocks noGrp="1"/>
          </p:cNvSpPr>
          <p:nvPr>
            <p:ph type="dt" sz="half" idx="10"/>
          </p:nvPr>
        </p:nvSpPr>
        <p:spPr/>
        <p:txBody>
          <a:bodyPr/>
          <a:lstStyle/>
          <a:p>
            <a:fld id="{885A0ACB-A7B5-D248-B32C-286F9E1A7A6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632550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a-DK"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7" name="Date Placeholder 6"/>
          <p:cNvSpPr>
            <a:spLocks noGrp="1"/>
          </p:cNvSpPr>
          <p:nvPr>
            <p:ph type="dt" sz="half" idx="10"/>
          </p:nvPr>
        </p:nvSpPr>
        <p:spPr/>
        <p:txBody>
          <a:bodyPr/>
          <a:lstStyle/>
          <a:p>
            <a:fld id="{885A0ACB-A7B5-D248-B32C-286F9E1A7A67}"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224587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Date Placeholder 2"/>
          <p:cNvSpPr>
            <a:spLocks noGrp="1"/>
          </p:cNvSpPr>
          <p:nvPr>
            <p:ph type="dt" sz="half" idx="10"/>
          </p:nvPr>
        </p:nvSpPr>
        <p:spPr/>
        <p:txBody>
          <a:bodyPr/>
          <a:lstStyle/>
          <a:p>
            <a:fld id="{885A0ACB-A7B5-D248-B32C-286F9E1A7A67}"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5512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5A0ACB-A7B5-D248-B32C-286F9E1A7A67}"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45853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a-DK"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885A0ACB-A7B5-D248-B32C-286F9E1A7A6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083908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a-DK"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885A0ACB-A7B5-D248-B32C-286F9E1A7A6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3D7FC-E532-5E47-8915-5E4E675A7572}" type="slidenum">
              <a:rPr lang="en-US" smtClean="0"/>
              <a:t>‹nr.›</a:t>
            </a:fld>
            <a:endParaRPr lang="en-US"/>
          </a:p>
        </p:txBody>
      </p:sp>
    </p:spTree>
    <p:extLst>
      <p:ext uri="{BB962C8B-B14F-4D97-AF65-F5344CB8AC3E}">
        <p14:creationId xmlns:p14="http://schemas.microsoft.com/office/powerpoint/2010/main" val="139860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5A0ACB-A7B5-D248-B32C-286F9E1A7A67}" type="datetimeFigureOut">
              <a:rPr lang="en-US" smtClean="0"/>
              <a:t>4/14/2018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3D7FC-E532-5E47-8915-5E4E675A7572}" type="slidenum">
              <a:rPr lang="en-US" smtClean="0"/>
              <a:t>‹nr.›</a:t>
            </a:fld>
            <a:endParaRPr lang="en-US"/>
          </a:p>
        </p:txBody>
      </p:sp>
    </p:spTree>
    <p:extLst>
      <p:ext uri="{BB962C8B-B14F-4D97-AF65-F5344CB8AC3E}">
        <p14:creationId xmlns:p14="http://schemas.microsoft.com/office/powerpoint/2010/main" val="1606136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Forslag</a:t>
            </a:r>
            <a:r>
              <a:rPr lang="en-US" dirty="0" smtClean="0"/>
              <a:t> 1</a:t>
            </a:r>
            <a:endParaRPr lang="en-US" dirty="0"/>
          </a:p>
        </p:txBody>
      </p:sp>
      <p:sp>
        <p:nvSpPr>
          <p:cNvPr id="3" name="Content Placeholder 2"/>
          <p:cNvSpPr>
            <a:spLocks noGrp="1"/>
          </p:cNvSpPr>
          <p:nvPr>
            <p:ph idx="1"/>
          </p:nvPr>
        </p:nvSpPr>
        <p:spPr/>
        <p:txBody>
          <a:bodyPr>
            <a:normAutofit fontScale="92500" lnSpcReduction="10000"/>
          </a:bodyPr>
          <a:lstStyle/>
          <a:p>
            <a:pPr marL="0" indent="0" fontAlgn="base">
              <a:buNone/>
            </a:pPr>
            <a:r>
              <a:rPr lang="da-DK" b="1" dirty="0" smtClean="0"/>
              <a:t>Forslag </a:t>
            </a:r>
            <a:br>
              <a:rPr lang="da-DK" b="1" dirty="0" smtClean="0"/>
            </a:br>
            <a:r>
              <a:rPr lang="da-DK" dirty="0" smtClean="0"/>
              <a:t>Ved den ekstraordinære generalforsamling den 26. november 2017 blev der vedtaget at beslutning om kontingent for 2018 blev udskudt til næste generalforsamling. Forslaget går ud på, at kontingentet forhøjes fra 100 kroner til 200 kroner for 2018. Indmeldelsesgebyret forbliver 100 kr. </a:t>
            </a:r>
          </a:p>
          <a:p>
            <a:pPr marL="0" indent="0" fontAlgn="base">
              <a:buNone/>
            </a:pPr>
            <a:r>
              <a:rPr lang="da-DK" b="1" dirty="0" smtClean="0"/>
              <a:t>Effekt </a:t>
            </a:r>
            <a:br>
              <a:rPr lang="da-DK" b="1" dirty="0" smtClean="0"/>
            </a:br>
            <a:r>
              <a:rPr lang="da-DK" dirty="0" smtClean="0"/>
              <a:t>KBHFF kæmper fortsat med et driftsunderskud. Det skyldes det lave posesalg – der er ikke mange andre poster som der kan skrues på i budgettet. Kontingentforhøjelsen vil kunne bidrage til at dække noget af det underskud som vi forventer for regnskabsåret 2018. </a:t>
            </a:r>
          </a:p>
          <a:p>
            <a:pPr marL="0" indent="0" fontAlgn="base">
              <a:buNone/>
            </a:pPr>
            <a:r>
              <a:rPr lang="da-DK" b="1" dirty="0" smtClean="0"/>
              <a:t>Logistik </a:t>
            </a:r>
            <a:endParaRPr lang="da-DK" dirty="0" smtClean="0"/>
          </a:p>
          <a:p>
            <a:pPr marL="0" indent="0">
              <a:buNone/>
            </a:pPr>
            <a:r>
              <a:rPr lang="da-DK" dirty="0" smtClean="0"/>
              <a:t>Kontingentet vil blive opkrævet i afdelingerne som før fra 1. maj 2018. </a:t>
            </a:r>
          </a:p>
          <a:p>
            <a:endParaRPr lang="da-DK" dirty="0"/>
          </a:p>
        </p:txBody>
      </p:sp>
    </p:spTree>
    <p:extLst>
      <p:ext uri="{BB962C8B-B14F-4D97-AF65-F5344CB8AC3E}">
        <p14:creationId xmlns:p14="http://schemas.microsoft.com/office/powerpoint/2010/main" val="1461044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Forslag</a:t>
            </a:r>
            <a:r>
              <a:rPr lang="en-US" dirty="0" smtClean="0"/>
              <a:t> 2</a:t>
            </a:r>
            <a:endParaRPr lang="en-US" dirty="0"/>
          </a:p>
        </p:txBody>
      </p:sp>
      <p:sp>
        <p:nvSpPr>
          <p:cNvPr id="3" name="Content Placeholder 2"/>
          <p:cNvSpPr>
            <a:spLocks noGrp="1"/>
          </p:cNvSpPr>
          <p:nvPr>
            <p:ph idx="1"/>
          </p:nvPr>
        </p:nvSpPr>
        <p:spPr>
          <a:xfrm>
            <a:off x="838200" y="1825624"/>
            <a:ext cx="10515600" cy="4828563"/>
          </a:xfrm>
        </p:spPr>
        <p:txBody>
          <a:bodyPr>
            <a:normAutofit fontScale="77500" lnSpcReduction="20000"/>
          </a:bodyPr>
          <a:lstStyle/>
          <a:p>
            <a:pPr marL="0" indent="0">
              <a:buNone/>
            </a:pPr>
            <a:r>
              <a:rPr lang="da-DK" b="1" dirty="0" smtClean="0"/>
              <a:t>Forslag</a:t>
            </a:r>
          </a:p>
          <a:p>
            <a:pPr marL="0" indent="0">
              <a:buNone/>
            </a:pPr>
            <a:r>
              <a:rPr lang="da-DK" dirty="0"/>
              <a:t>Forslaget går ud på, at IT-udviklingsbudgettet som blev vedtaget ved </a:t>
            </a:r>
            <a:r>
              <a:rPr lang="da-DK" dirty="0" smtClean="0"/>
              <a:t>den ekstraordinære </a:t>
            </a:r>
            <a:r>
              <a:rPr lang="da-DK" dirty="0"/>
              <a:t>generalforsamling den 26. november 2017, skal </a:t>
            </a:r>
            <a:r>
              <a:rPr lang="da-DK" dirty="0" smtClean="0"/>
              <a:t>nedsættes fra </a:t>
            </a:r>
            <a:r>
              <a:rPr lang="da-DK" dirty="0"/>
              <a:t>300.000 til 200.00 kroner.</a:t>
            </a:r>
          </a:p>
          <a:p>
            <a:pPr marL="0" indent="0">
              <a:buNone/>
            </a:pPr>
            <a:r>
              <a:rPr lang="en-US" b="1" dirty="0" err="1" smtClean="0"/>
              <a:t>Effekt</a:t>
            </a:r>
            <a:endParaRPr lang="en-US" b="1" dirty="0"/>
          </a:p>
          <a:p>
            <a:pPr marL="0" indent="0">
              <a:buNone/>
            </a:pPr>
            <a:r>
              <a:rPr lang="da-DK" dirty="0" smtClean="0"/>
              <a:t>Pt</a:t>
            </a:r>
            <a:r>
              <a:rPr lang="da-DK" dirty="0"/>
              <a:t>. har vi KBHFF aktiver til en værdi af 350.000 kroner. Vi forventer </a:t>
            </a:r>
            <a:r>
              <a:rPr lang="da-DK" dirty="0" smtClean="0"/>
              <a:t>et underskud </a:t>
            </a:r>
            <a:r>
              <a:rPr lang="da-DK" dirty="0"/>
              <a:t>for 2018 på cirka 80.000 kroner. Den forventede effekt af </a:t>
            </a:r>
            <a:r>
              <a:rPr lang="da-DK" dirty="0" smtClean="0"/>
              <a:t>forslaget er </a:t>
            </a:r>
            <a:r>
              <a:rPr lang="da-DK" dirty="0"/>
              <a:t>at vi kan dække vores forventede underskud på 80.000 for </a:t>
            </a:r>
            <a:r>
              <a:rPr lang="da-DK" dirty="0" smtClean="0"/>
              <a:t>regnskabsåret 2018</a:t>
            </a:r>
            <a:r>
              <a:rPr lang="da-DK" dirty="0"/>
              <a:t>. Vi vil stadig kunne udføre essentiel udvikling af IT-systemet</a:t>
            </a:r>
            <a:r>
              <a:rPr lang="da-DK" dirty="0" smtClean="0"/>
              <a:t>.</a:t>
            </a:r>
          </a:p>
          <a:p>
            <a:pPr marL="0" indent="0">
              <a:buNone/>
            </a:pPr>
            <a:r>
              <a:rPr lang="en-US" b="1" dirty="0" err="1" smtClean="0"/>
              <a:t>Logistik</a:t>
            </a:r>
            <a:r>
              <a:rPr lang="en-US" b="1" dirty="0" smtClean="0"/>
              <a:t> </a:t>
            </a:r>
            <a:endParaRPr lang="en-US" dirty="0" smtClean="0"/>
          </a:p>
          <a:p>
            <a:pPr marL="0" indent="0">
              <a:buNone/>
            </a:pPr>
            <a:r>
              <a:rPr lang="da-DK" dirty="0"/>
              <a:t>Implementering af forslaget er relativt enkelt. IT-gruppen udvikler pt. et </a:t>
            </a:r>
            <a:r>
              <a:rPr lang="da-DK" dirty="0" smtClean="0"/>
              <a:t>nyt </a:t>
            </a:r>
            <a:r>
              <a:rPr lang="da-DK" dirty="0" err="1" smtClean="0"/>
              <a:t>opensource</a:t>
            </a:r>
            <a:r>
              <a:rPr lang="da-DK" dirty="0" smtClean="0"/>
              <a:t> </a:t>
            </a:r>
            <a:r>
              <a:rPr lang="da-DK" dirty="0"/>
              <a:t>system til håndtering af medlemsdata, indkøb, distribution </a:t>
            </a:r>
            <a:r>
              <a:rPr lang="da-DK" dirty="0" smtClean="0"/>
              <a:t>og vagter</a:t>
            </a:r>
            <a:r>
              <a:rPr lang="da-DK" dirty="0"/>
              <a:t>. Udviklingen foregår i trin, svarende til maksimalt 60.000 </a:t>
            </a:r>
            <a:r>
              <a:rPr lang="da-DK" dirty="0" err="1"/>
              <a:t>kr</a:t>
            </a:r>
            <a:r>
              <a:rPr lang="da-DK" dirty="0"/>
              <a:t> hver. </a:t>
            </a:r>
            <a:r>
              <a:rPr lang="da-DK" dirty="0" smtClean="0"/>
              <a:t>Dette nedsættes </a:t>
            </a:r>
            <a:r>
              <a:rPr lang="da-DK" dirty="0"/>
              <a:t>som følge af nedjusteringen til 40.000 kr. pr trin. </a:t>
            </a:r>
            <a:r>
              <a:rPr lang="da-DK" dirty="0" smtClean="0"/>
              <a:t>Under udviklingsprocessen </a:t>
            </a:r>
            <a:r>
              <a:rPr lang="da-DK" dirty="0"/>
              <a:t>vurderer arbejdsgruppen hvorvidt et udviklingstrin </a:t>
            </a:r>
            <a:r>
              <a:rPr lang="da-DK" dirty="0" smtClean="0"/>
              <a:t>er afsluttet </a:t>
            </a:r>
            <a:r>
              <a:rPr lang="da-DK" dirty="0"/>
              <a:t>og giver en anbefaling til bestyrelsen. Det er bestyrelsen, der </a:t>
            </a:r>
            <a:r>
              <a:rPr lang="da-DK" dirty="0" smtClean="0"/>
              <a:t>bevilger midler </a:t>
            </a:r>
            <a:r>
              <a:rPr lang="da-DK" dirty="0"/>
              <a:t>til den næste udviklingsfase, hvis den er enig i vurderingen </a:t>
            </a:r>
            <a:r>
              <a:rPr lang="da-DK" dirty="0" smtClean="0"/>
              <a:t>fra arbejdsgruppen</a:t>
            </a:r>
            <a:r>
              <a:rPr lang="da-DK" dirty="0"/>
              <a:t>.</a:t>
            </a:r>
            <a:endParaRPr lang="en-US" dirty="0"/>
          </a:p>
        </p:txBody>
      </p:sp>
    </p:spTree>
    <p:extLst>
      <p:ext uri="{BB962C8B-B14F-4D97-AF65-F5344CB8AC3E}">
        <p14:creationId xmlns:p14="http://schemas.microsoft.com/office/powerpoint/2010/main" val="529583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Forslag</a:t>
            </a:r>
            <a:r>
              <a:rPr lang="en-US" dirty="0" smtClean="0"/>
              <a:t> 3</a:t>
            </a:r>
            <a:endParaRPr lang="en-US" dirty="0"/>
          </a:p>
        </p:txBody>
      </p:sp>
      <p:sp>
        <p:nvSpPr>
          <p:cNvPr id="3" name="Content Placeholder 2"/>
          <p:cNvSpPr>
            <a:spLocks noGrp="1"/>
          </p:cNvSpPr>
          <p:nvPr>
            <p:ph idx="1"/>
          </p:nvPr>
        </p:nvSpPr>
        <p:spPr>
          <a:xfrm>
            <a:off x="838200" y="1825625"/>
            <a:ext cx="10515600" cy="4762462"/>
          </a:xfrm>
        </p:spPr>
        <p:txBody>
          <a:bodyPr>
            <a:normAutofit fontScale="77500" lnSpcReduction="20000"/>
          </a:bodyPr>
          <a:lstStyle/>
          <a:p>
            <a:pPr marL="0" indent="0">
              <a:buNone/>
            </a:pPr>
            <a:r>
              <a:rPr lang="da-DK" b="1" dirty="0" smtClean="0"/>
              <a:t>Forslag</a:t>
            </a:r>
          </a:p>
          <a:p>
            <a:pPr marL="0" indent="0">
              <a:buNone/>
            </a:pPr>
            <a:r>
              <a:rPr lang="da-DK" dirty="0" smtClean="0"/>
              <a:t>Bestyrelsen foreslår følgende vedtægtsændring, som drejer </a:t>
            </a:r>
            <a:r>
              <a:rPr lang="da-DK" dirty="0" smtClean="0"/>
              <a:t>sig om </a:t>
            </a:r>
            <a:r>
              <a:rPr lang="da-DK" dirty="0" smtClean="0"/>
              <a:t>§6:</a:t>
            </a:r>
          </a:p>
          <a:p>
            <a:pPr marL="0" indent="0">
              <a:buNone/>
            </a:pPr>
            <a:r>
              <a:rPr lang="da-DK" b="1" i="1" dirty="0"/>
              <a:t>§ 6 BESTYRELSEN</a:t>
            </a:r>
            <a:r>
              <a:rPr lang="da-DK" i="1" dirty="0"/>
              <a:t/>
            </a:r>
            <a:br>
              <a:rPr lang="da-DK" i="1" dirty="0"/>
            </a:br>
            <a:r>
              <a:rPr lang="da-DK" i="1" dirty="0"/>
              <a:t>Stk. 1 Bestyrelsen består af 5 medlemmer, valgt på den årlige ordinære generalforsamling.</a:t>
            </a:r>
            <a:br>
              <a:rPr lang="da-DK" i="1" dirty="0"/>
            </a:br>
            <a:r>
              <a:rPr lang="da-DK" i="1" dirty="0"/>
              <a:t>Stk. 2 Valgperioden er 2 år. Hvert år vælges 2 henholdsvis 3 bestyrelsesmedlemmer. Genvalg kan finde sted. Bestyrelsen konstituerer sig med en formand og to kasserere.</a:t>
            </a:r>
            <a:br>
              <a:rPr lang="da-DK" i="1" dirty="0"/>
            </a:br>
            <a:r>
              <a:rPr lang="da-DK" i="1" dirty="0"/>
              <a:t>Stk. 3 Yderligere vælges der op til 2 suppleanter.</a:t>
            </a:r>
            <a:br>
              <a:rPr lang="da-DK" i="1" dirty="0"/>
            </a:br>
            <a:r>
              <a:rPr lang="da-DK" i="1" dirty="0"/>
              <a:t>Stk. 4 I tilfælde af frafald blandt bestyrelsesmedlemmer og suppleanter er bestyrelsen selvsupplerende frem til næste generalforsamling</a:t>
            </a:r>
            <a:r>
              <a:rPr lang="da-DK" i="1" dirty="0" smtClean="0"/>
              <a:t>.</a:t>
            </a:r>
          </a:p>
          <a:p>
            <a:pPr marL="0" indent="0">
              <a:buNone/>
            </a:pPr>
            <a:r>
              <a:rPr lang="da-DK" dirty="0" smtClean="0"/>
              <a:t>Stk. 3 foreslås at ændres til følgende: </a:t>
            </a:r>
            <a:r>
              <a:rPr lang="da-DK" b="1" i="1" dirty="0" smtClean="0"/>
              <a:t>Yderligere vælges der op </a:t>
            </a:r>
            <a:r>
              <a:rPr lang="da-DK" b="1" i="1" dirty="0" smtClean="0"/>
              <a:t>til 5 </a:t>
            </a:r>
            <a:r>
              <a:rPr lang="da-DK" b="1" i="1" dirty="0" smtClean="0"/>
              <a:t>suppleanter.</a:t>
            </a:r>
            <a:endParaRPr lang="da-DK" b="1" i="1" dirty="0" smtClean="0"/>
          </a:p>
          <a:p>
            <a:pPr marL="0" indent="0">
              <a:buNone/>
            </a:pPr>
            <a:r>
              <a:rPr lang="da-DK" b="1" dirty="0" smtClean="0"/>
              <a:t>Effekt </a:t>
            </a:r>
          </a:p>
          <a:p>
            <a:pPr marL="0" indent="0">
              <a:buNone/>
            </a:pPr>
            <a:r>
              <a:rPr lang="da-DK" dirty="0" smtClean="0"/>
              <a:t>Det forventes at det vil sikre flere </a:t>
            </a:r>
            <a:r>
              <a:rPr lang="da-DK" dirty="0" smtClean="0"/>
              <a:t>kræfter i bestyrelsen </a:t>
            </a:r>
            <a:r>
              <a:rPr lang="da-DK" dirty="0" smtClean="0"/>
              <a:t>der </a:t>
            </a:r>
            <a:r>
              <a:rPr lang="da-DK" dirty="0" smtClean="0"/>
              <a:t>kan </a:t>
            </a:r>
            <a:r>
              <a:rPr lang="da-DK" dirty="0" smtClean="0"/>
              <a:t>træde til hvis </a:t>
            </a:r>
            <a:r>
              <a:rPr lang="da-DK" dirty="0" smtClean="0"/>
              <a:t>bestyrelsesmedlemmer går på </a:t>
            </a:r>
            <a:r>
              <a:rPr lang="da-DK" dirty="0" smtClean="0"/>
              <a:t>barsel, fraflytter København eller ellers bliver forhindret i at udføre deres bestyrelsesarbejde.</a:t>
            </a:r>
            <a:endParaRPr lang="da-DK" dirty="0" smtClean="0"/>
          </a:p>
          <a:p>
            <a:pPr marL="0" indent="0">
              <a:buNone/>
            </a:pPr>
            <a:r>
              <a:rPr lang="da-DK" b="1" dirty="0" smtClean="0"/>
              <a:t>Logistik</a:t>
            </a:r>
          </a:p>
          <a:p>
            <a:pPr marL="0" indent="0">
              <a:buNone/>
            </a:pPr>
            <a:r>
              <a:rPr lang="da-DK" dirty="0" smtClean="0"/>
              <a:t>Ekstra suppleanter </a:t>
            </a:r>
            <a:r>
              <a:rPr lang="da-DK" dirty="0" smtClean="0"/>
              <a:t>bliver valgt allerede i denne </a:t>
            </a:r>
            <a:r>
              <a:rPr lang="da-DK" dirty="0" smtClean="0"/>
              <a:t>Generalforsamling.</a:t>
            </a:r>
            <a:endParaRPr lang="da-DK" dirty="0" smtClean="0"/>
          </a:p>
        </p:txBody>
      </p:sp>
    </p:spTree>
    <p:extLst>
      <p:ext uri="{BB962C8B-B14F-4D97-AF65-F5344CB8AC3E}">
        <p14:creationId xmlns:p14="http://schemas.microsoft.com/office/powerpoint/2010/main" val="170910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Forslag</a:t>
            </a:r>
            <a:r>
              <a:rPr lang="en-US" dirty="0" smtClean="0"/>
              <a:t> 4</a:t>
            </a:r>
            <a:endParaRPr lang="en-US" dirty="0"/>
          </a:p>
        </p:txBody>
      </p:sp>
      <p:sp>
        <p:nvSpPr>
          <p:cNvPr id="3" name="Content Placeholder 2"/>
          <p:cNvSpPr>
            <a:spLocks noGrp="1"/>
          </p:cNvSpPr>
          <p:nvPr>
            <p:ph idx="1"/>
          </p:nvPr>
        </p:nvSpPr>
        <p:spPr>
          <a:xfrm>
            <a:off x="838200" y="1344058"/>
            <a:ext cx="10515600" cy="5513942"/>
          </a:xfrm>
        </p:spPr>
        <p:txBody>
          <a:bodyPr>
            <a:normAutofit fontScale="77500" lnSpcReduction="20000"/>
          </a:bodyPr>
          <a:lstStyle/>
          <a:p>
            <a:pPr marL="0" indent="0">
              <a:buNone/>
            </a:pPr>
            <a:r>
              <a:rPr lang="da-DK" b="1" dirty="0" smtClean="0"/>
              <a:t>Forslag </a:t>
            </a:r>
          </a:p>
          <a:p>
            <a:pPr marL="0" indent="0">
              <a:buNone/>
            </a:pPr>
            <a:r>
              <a:rPr lang="da-DK" dirty="0" smtClean="0"/>
              <a:t>Der stilles hermed forslag om at tilføre KBHFF endnu en gruppe, benævnt Udviklingsgruppen.</a:t>
            </a:r>
          </a:p>
          <a:p>
            <a:pPr marL="0" indent="0">
              <a:buNone/>
            </a:pPr>
            <a:r>
              <a:rPr lang="da-DK" b="1" dirty="0" smtClean="0"/>
              <a:t>Effekt </a:t>
            </a:r>
          </a:p>
          <a:p>
            <a:pPr marL="0" indent="0">
              <a:buNone/>
            </a:pPr>
            <a:r>
              <a:rPr lang="da-DK" dirty="0" smtClean="0"/>
              <a:t>Undertegnede har gentagne gange i kommunikationsgruppen oplevet at der opstår opgaver og ting man skal tage sig af som ligger udover kommunikationsgruppens regi men som man bare har taget sig af </a:t>
            </a:r>
            <a:r>
              <a:rPr lang="da-DK" dirty="0" err="1" smtClean="0"/>
              <a:t>anyway</a:t>
            </a:r>
            <a:r>
              <a:rPr lang="da-DK" dirty="0" smtClean="0"/>
              <a:t>. Kommunikationsgruppen har derfor en større spredning i opgaver end man lige regner med. Med en udviklingsgruppe vil det være muligt for kommunikationsgruppen og andre tværfaglige grupper at få hjælp til udvikling af </a:t>
            </a:r>
            <a:r>
              <a:rPr lang="da-DK" sz="2900" dirty="0" smtClean="0"/>
              <a:t>ideer/projekter/diverse ad hoc opgaver og samtidig gå mere i dybden med opgaverne. Udviklingsgruppen ønskes fra start at være en gruppe med et </a:t>
            </a:r>
            <a:r>
              <a:rPr lang="da-DK" sz="2900" dirty="0" err="1" smtClean="0"/>
              <a:t>vidtspændt</a:t>
            </a:r>
            <a:r>
              <a:rPr lang="da-DK" sz="2900" dirty="0" smtClean="0"/>
              <a:t> engagement. Hvordan det kommer til at </a:t>
            </a:r>
            <a:r>
              <a:rPr lang="da-DK" dirty="0" smtClean="0"/>
              <a:t>fungere i praksis vides endnu ikke præcist. Udviklingsgruppen vil være en tværfaglig gruppe.</a:t>
            </a:r>
          </a:p>
          <a:p>
            <a:pPr marL="0" indent="0">
              <a:buNone/>
            </a:pPr>
            <a:r>
              <a:rPr lang="da-DK" b="1" dirty="0" smtClean="0"/>
              <a:t>Logistik </a:t>
            </a:r>
            <a:endParaRPr lang="da-DK" dirty="0" smtClean="0"/>
          </a:p>
          <a:p>
            <a:pPr marL="0" indent="0">
              <a:buNone/>
            </a:pPr>
            <a:r>
              <a:rPr lang="da-DK" dirty="0" smtClean="0"/>
              <a:t>Udviklingsgruppen vil linke til alle andre grupper- men hvad behovet er - er endnu i en begyndelsesfase. Jeg har flere ideer. Jeg vil gerne udvide samarbejdet med lignende projekter og værdiforhold til grupper udenfor KBHFF som fx tagtomat, indkøbsorganisationer/producenter mv. Dette skal også ses som en potentiel mulighed for KBHFF for at fastholde medlemmer. Hvis medlemmer oplever at de kan få hentet mere viden og andet samme sted i stedet for at skulle gå flere steder.</a:t>
            </a:r>
          </a:p>
          <a:p>
            <a:endParaRPr lang="da-DK" dirty="0"/>
          </a:p>
        </p:txBody>
      </p:sp>
    </p:spTree>
    <p:extLst>
      <p:ext uri="{BB962C8B-B14F-4D97-AF65-F5344CB8AC3E}">
        <p14:creationId xmlns:p14="http://schemas.microsoft.com/office/powerpoint/2010/main" val="1586612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301</Words>
  <Application>Microsoft Office PowerPoint</Application>
  <PresentationFormat>Widescreen</PresentationFormat>
  <Paragraphs>29</Paragraphs>
  <Slides>4</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4</vt:i4>
      </vt:variant>
    </vt:vector>
  </HeadingPairs>
  <TitlesOfParts>
    <vt:vector size="8" baseType="lpstr">
      <vt:lpstr>Arial</vt:lpstr>
      <vt:lpstr>Calibri</vt:lpstr>
      <vt:lpstr>Calibri Light</vt:lpstr>
      <vt:lpstr>Office Theme</vt:lpstr>
      <vt:lpstr>Forslag 1</vt:lpstr>
      <vt:lpstr>Forslag 2</vt:lpstr>
      <vt:lpstr>Forslag 3</vt:lpstr>
      <vt:lpstr>Forslag 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Forslag 1</dc:title>
  <dc:creator>Nika Jachowicz</dc:creator>
  <cp:lastModifiedBy>Lise Bolt Jørgensen</cp:lastModifiedBy>
  <cp:revision>5</cp:revision>
  <dcterms:created xsi:type="dcterms:W3CDTF">2018-04-13T07:26:21Z</dcterms:created>
  <dcterms:modified xsi:type="dcterms:W3CDTF">2018-04-14T18:50:27Z</dcterms:modified>
</cp:coreProperties>
</file>